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Playfair Display Medium"/>
      <p:regular r:id="rId32"/>
      <p:bold r:id="rId33"/>
      <p:italic r:id="rId34"/>
      <p:boldItalic r:id="rId35"/>
    </p:embeddedFont>
    <p:embeddedFont>
      <p:font typeface="Playfair Display"/>
      <p:regular r:id="rId36"/>
      <p:bold r:id="rId37"/>
      <p:italic r:id="rId38"/>
      <p:boldItalic r:id="rId39"/>
    </p:embeddedFont>
    <p:embeddedFont>
      <p:font typeface="Playfair Display SemiBold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fairDisplaySemiBold-regular.fntdata"/><Relationship Id="rId20" Type="http://schemas.openxmlformats.org/officeDocument/2006/relationships/slide" Target="slides/slide15.xml"/><Relationship Id="rId42" Type="http://schemas.openxmlformats.org/officeDocument/2006/relationships/font" Target="fonts/PlayfairDisplaySemiBold-italic.fntdata"/><Relationship Id="rId41" Type="http://schemas.openxmlformats.org/officeDocument/2006/relationships/font" Target="fonts/PlayfairDisplaySemiBold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PlayfairDisplaySemiBold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layfairDisplayMedium-bold.fntdata"/><Relationship Id="rId10" Type="http://schemas.openxmlformats.org/officeDocument/2006/relationships/slide" Target="slides/slide5.xml"/><Relationship Id="rId32" Type="http://schemas.openxmlformats.org/officeDocument/2006/relationships/font" Target="fonts/PlayfairDisplayMedium-regular.fntdata"/><Relationship Id="rId13" Type="http://schemas.openxmlformats.org/officeDocument/2006/relationships/slide" Target="slides/slide8.xml"/><Relationship Id="rId35" Type="http://schemas.openxmlformats.org/officeDocument/2006/relationships/font" Target="fonts/PlayfairDisplayMedium-boldItalic.fntdata"/><Relationship Id="rId12" Type="http://schemas.openxmlformats.org/officeDocument/2006/relationships/slide" Target="slides/slide7.xml"/><Relationship Id="rId34" Type="http://schemas.openxmlformats.org/officeDocument/2006/relationships/font" Target="fonts/PlayfairDisplayMedium-italic.fntdata"/><Relationship Id="rId15" Type="http://schemas.openxmlformats.org/officeDocument/2006/relationships/slide" Target="slides/slide10.xml"/><Relationship Id="rId37" Type="http://schemas.openxmlformats.org/officeDocument/2006/relationships/font" Target="fonts/PlayfairDisplay-bold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regular.fntdata"/><Relationship Id="rId17" Type="http://schemas.openxmlformats.org/officeDocument/2006/relationships/slide" Target="slides/slide12.xml"/><Relationship Id="rId39" Type="http://schemas.openxmlformats.org/officeDocument/2006/relationships/font" Target="fonts/PlayfairDisplay-boldItalic.fntdata"/><Relationship Id="rId16" Type="http://schemas.openxmlformats.org/officeDocument/2006/relationships/slide" Target="slides/slide11.xml"/><Relationship Id="rId38" Type="http://schemas.openxmlformats.org/officeDocument/2006/relationships/font" Target="fonts/PlayfairDisplay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225eb62ee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225eb62ee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467f669d0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467f669d0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4225eb62e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4225eb62e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67f669d0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67f669d0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225eb62e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225eb62e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67f669d01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67f669d01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4225eb62ee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4225eb62ee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467f669d0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467f669d0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225eb62e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4225eb62e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67f669d01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467f669d01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225eb62ee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4225eb62ee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67f669d01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67f669d01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4225eb62ee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4225eb62ee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467f669d01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467f669d01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4225eb62ee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4225eb62ee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467f669d01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467f669d01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4225eb62e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4225eb62e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4225eb62ee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4225eb62ee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4225eb62e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4225eb62e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fe4343c1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fe4343c1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43a3ca42a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43a3ca42a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43a3ca42a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43a3ca42a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4225eb62ee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4225eb62ee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43a3ca42a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43a3ca42a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4225eb62ee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4225eb62ee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7.jpg"/><Relationship Id="rId6" Type="http://schemas.openxmlformats.org/officeDocument/2006/relationships/image" Target="../media/image4.jpg"/><Relationship Id="rId7" Type="http://schemas.openxmlformats.org/officeDocument/2006/relationships/image" Target="../media/image3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Relationship Id="rId4" Type="http://schemas.openxmlformats.org/officeDocument/2006/relationships/image" Target="../media/image12.jpg"/><Relationship Id="rId5" Type="http://schemas.openxmlformats.org/officeDocument/2006/relationships/image" Target="../media/image23.jpg"/><Relationship Id="rId6" Type="http://schemas.openxmlformats.org/officeDocument/2006/relationships/image" Target="../media/image3.jpg"/><Relationship Id="rId7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8.jpg"/><Relationship Id="rId5" Type="http://schemas.openxmlformats.org/officeDocument/2006/relationships/image" Target="../media/image5.jpg"/><Relationship Id="rId6" Type="http://schemas.openxmlformats.org/officeDocument/2006/relationships/image" Target="../media/image19.jpg"/><Relationship Id="rId7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56.jpg"/><Relationship Id="rId5" Type="http://schemas.openxmlformats.org/officeDocument/2006/relationships/image" Target="../media/image34.jpg"/><Relationship Id="rId6" Type="http://schemas.openxmlformats.org/officeDocument/2006/relationships/image" Target="../media/image61.jpg"/><Relationship Id="rId7" Type="http://schemas.openxmlformats.org/officeDocument/2006/relationships/image" Target="../media/image11.jpg"/><Relationship Id="rId8" Type="http://schemas.openxmlformats.org/officeDocument/2006/relationships/image" Target="../media/image4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9.png"/><Relationship Id="rId13" Type="http://schemas.openxmlformats.org/officeDocument/2006/relationships/image" Target="../media/image38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0.jpg"/><Relationship Id="rId9" Type="http://schemas.openxmlformats.org/officeDocument/2006/relationships/image" Target="../media/image31.png"/><Relationship Id="rId5" Type="http://schemas.openxmlformats.org/officeDocument/2006/relationships/image" Target="../media/image25.jpg"/><Relationship Id="rId6" Type="http://schemas.openxmlformats.org/officeDocument/2006/relationships/image" Target="../media/image66.png"/><Relationship Id="rId7" Type="http://schemas.openxmlformats.org/officeDocument/2006/relationships/image" Target="../media/image21.jpg"/><Relationship Id="rId8" Type="http://schemas.openxmlformats.org/officeDocument/2006/relationships/image" Target="../media/image3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26.jpg"/><Relationship Id="rId5" Type="http://schemas.openxmlformats.org/officeDocument/2006/relationships/image" Target="../media/image28.jpg"/><Relationship Id="rId6" Type="http://schemas.openxmlformats.org/officeDocument/2006/relationships/image" Target="../media/image29.jpg"/><Relationship Id="rId7" Type="http://schemas.openxmlformats.org/officeDocument/2006/relationships/image" Target="../media/image3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9.jpg"/><Relationship Id="rId4" Type="http://schemas.openxmlformats.org/officeDocument/2006/relationships/image" Target="../media/image40.jpg"/><Relationship Id="rId5" Type="http://schemas.openxmlformats.org/officeDocument/2006/relationships/image" Target="../media/image36.png"/><Relationship Id="rId6" Type="http://schemas.openxmlformats.org/officeDocument/2006/relationships/image" Target="../media/image55.jpg"/><Relationship Id="rId7" Type="http://schemas.openxmlformats.org/officeDocument/2006/relationships/image" Target="../media/image4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jpg"/><Relationship Id="rId4" Type="http://schemas.openxmlformats.org/officeDocument/2006/relationships/image" Target="../media/image65.jpg"/><Relationship Id="rId5" Type="http://schemas.openxmlformats.org/officeDocument/2006/relationships/image" Target="../media/image46.jpg"/><Relationship Id="rId6" Type="http://schemas.openxmlformats.org/officeDocument/2006/relationships/image" Target="../media/image4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4.jpg"/><Relationship Id="rId4" Type="http://schemas.openxmlformats.org/officeDocument/2006/relationships/image" Target="../media/image48.png"/><Relationship Id="rId5" Type="http://schemas.openxmlformats.org/officeDocument/2006/relationships/image" Target="../media/image52.png"/><Relationship Id="rId6" Type="http://schemas.openxmlformats.org/officeDocument/2006/relationships/image" Target="../media/image5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Relationship Id="rId4" Type="http://schemas.openxmlformats.org/officeDocument/2006/relationships/image" Target="../media/image50.png"/><Relationship Id="rId5" Type="http://schemas.openxmlformats.org/officeDocument/2006/relationships/image" Target="../media/image51.jpg"/><Relationship Id="rId6" Type="http://schemas.openxmlformats.org/officeDocument/2006/relationships/image" Target="../media/image5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66298" l="14098" r="59893" t="8254"/>
          <a:stretch/>
        </p:blipFill>
        <p:spPr>
          <a:xfrm>
            <a:off x="3349288" y="2958975"/>
            <a:ext cx="2445426" cy="18465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24388" y="183950"/>
            <a:ext cx="8695200" cy="4710000"/>
          </a:xfrm>
          <a:prstGeom prst="rect">
            <a:avLst/>
          </a:prstGeom>
          <a:noFill/>
          <a:ln cap="flat" cmpd="sng" w="2857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398700" y="322400"/>
            <a:ext cx="8346600" cy="4433100"/>
          </a:xfrm>
          <a:prstGeom prst="rect">
            <a:avLst/>
          </a:prstGeom>
          <a:noFill/>
          <a:ln cap="flat" cmpd="sng" w="2857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21" y="-36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Welcome Back Meeting</a:t>
            </a:r>
            <a:endParaRPr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61225" y="1942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August 24, 2022</a:t>
            </a:r>
            <a:endParaRPr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18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President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Hope Drake</a:t>
            </a:r>
            <a:endParaRPr sz="2244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22"/>
          </a:p>
        </p:txBody>
      </p:sp>
      <p:sp>
        <p:nvSpPr>
          <p:cNvPr id="64" name="Google Shape;64;p14"/>
          <p:cNvSpPr txBox="1"/>
          <p:nvPr/>
        </p:nvSpPr>
        <p:spPr>
          <a:xfrm>
            <a:off x="3072000" y="4159225"/>
            <a:ext cx="3000000" cy="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Junior</a:t>
            </a:r>
            <a:endParaRPr sz="2244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PVC 2020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8013" y="1215275"/>
            <a:ext cx="2207969" cy="294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767200" cy="36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6800" y="0"/>
            <a:ext cx="2767200" cy="36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38869"/>
            <a:ext cx="3468024" cy="260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72001" y="2430298"/>
            <a:ext cx="1953481" cy="2604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msupvcpresident@gmail.com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Vice </a:t>
            </a: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President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Courtney Storey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838" y="1435075"/>
            <a:ext cx="3268326" cy="245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5950" y="346437"/>
            <a:ext cx="1905001" cy="285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50" y="110950"/>
            <a:ext cx="2214324" cy="2952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0039" y="3394249"/>
            <a:ext cx="2168694" cy="163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 rotWithShape="1">
          <a:blip r:embed="rId7">
            <a:alphaModFix/>
          </a:blip>
          <a:srcRect b="0" l="-2560" r="2559" t="0"/>
          <a:stretch/>
        </p:blipFill>
        <p:spPr>
          <a:xfrm>
            <a:off x="79650" y="3302125"/>
            <a:ext cx="2424401" cy="18183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2843863" y="4003250"/>
            <a:ext cx="3456300" cy="875700"/>
          </a:xfrm>
          <a:prstGeom prst="rect">
            <a:avLst/>
          </a:prstGeom>
          <a:noFill/>
          <a:ln cap="flat" cmpd="sng" w="19050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Senior</a:t>
            </a:r>
            <a:endParaRPr sz="2244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PVC 2019</a:t>
            </a:r>
            <a:endParaRPr sz="2244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msupvcvicepresident@gmail.com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Secretary</a:t>
            </a:r>
            <a:endParaRPr sz="4244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Hannah Brasher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25" y="214275"/>
            <a:ext cx="2600062" cy="23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200" y="1183500"/>
            <a:ext cx="2149825" cy="2734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3546200" y="4651250"/>
            <a:ext cx="57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4650" y="351400"/>
            <a:ext cx="2482297" cy="222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0513" y="2672225"/>
            <a:ext cx="1734051" cy="231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87649" y="2671466"/>
            <a:ext cx="1734050" cy="231206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3286925" y="4019025"/>
            <a:ext cx="2694300" cy="964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2626"/>
                </a:solidFill>
              </a:rPr>
              <a:t>Junior</a:t>
            </a:r>
            <a:endParaRPr b="1">
              <a:solidFill>
                <a:srgbClr val="67262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2626"/>
                </a:solidFill>
              </a:rPr>
              <a:t>PVC 2020</a:t>
            </a:r>
            <a:endParaRPr b="1">
              <a:solidFill>
                <a:srgbClr val="67262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msupvcsecretary@gmail.com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Treasurer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Zeta Mooney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702100" cy="215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571750"/>
            <a:ext cx="1702089" cy="226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3648" y="1776425"/>
            <a:ext cx="1504647" cy="226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0695" y="1335900"/>
            <a:ext cx="2741400" cy="36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43748" y="152404"/>
            <a:ext cx="1702099" cy="317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4682" y="2496800"/>
            <a:ext cx="2082473" cy="2419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msupvctreasurer@gmail.com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3956" y="524200"/>
            <a:ext cx="4976100" cy="3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3B5C3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2"/>
          <p:cNvPicPr preferRelativeResize="0"/>
          <p:nvPr/>
        </p:nvPicPr>
        <p:blipFill rotWithShape="1">
          <a:blip r:embed="rId3">
            <a:alphaModFix/>
          </a:blip>
          <a:srcRect b="19217" l="0" r="0" t="-6967"/>
          <a:stretch/>
        </p:blipFill>
        <p:spPr>
          <a:xfrm flipH="1">
            <a:off x="-1187814" y="-728575"/>
            <a:ext cx="6968276" cy="611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Public Relations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Andrea Gonzalez Lopez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75" y="706975"/>
            <a:ext cx="2598599" cy="14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8876" y="1183494"/>
            <a:ext cx="1989150" cy="282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 rotWithShape="1">
          <a:blip r:embed="rId6">
            <a:alphaModFix/>
          </a:blip>
          <a:srcRect b="19527" l="0" r="0" t="20016"/>
          <a:stretch/>
        </p:blipFill>
        <p:spPr>
          <a:xfrm>
            <a:off x="6967154" y="552000"/>
            <a:ext cx="2044945" cy="267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663" y="2305350"/>
            <a:ext cx="1783666" cy="26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09640" y="1968688"/>
            <a:ext cx="2111700" cy="297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66256" y="3227501"/>
            <a:ext cx="2526776" cy="252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44325" y="3006100"/>
            <a:ext cx="2044950" cy="20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67425" y="503325"/>
            <a:ext cx="2772849" cy="277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5400000">
            <a:off x="1817180" y="4"/>
            <a:ext cx="958289" cy="95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 rot="5400000">
            <a:off x="6327105" y="4"/>
            <a:ext cx="958289" cy="95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99975" y="1119149"/>
            <a:ext cx="849550" cy="8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msupvcpublicrelations@gmail.com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Social</a:t>
            </a: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 Chair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Jessica Moroso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156" name="Google Shape;156;p24"/>
          <p:cNvPicPr preferRelativeResize="0"/>
          <p:nvPr/>
        </p:nvPicPr>
        <p:blipFill rotWithShape="1">
          <a:blip r:embed="rId3">
            <a:alphaModFix/>
          </a:blip>
          <a:srcRect b="10362" l="0" r="0" t="0"/>
          <a:stretch/>
        </p:blipFill>
        <p:spPr>
          <a:xfrm>
            <a:off x="3658500" y="1262250"/>
            <a:ext cx="2196850" cy="3520425"/>
          </a:xfrm>
          <a:prstGeom prst="rect">
            <a:avLst/>
          </a:prstGeom>
          <a:noFill/>
          <a:ln cap="flat" cmpd="sng" w="381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2626" y="133426"/>
            <a:ext cx="2299100" cy="1724312"/>
          </a:xfrm>
          <a:prstGeom prst="rect">
            <a:avLst/>
          </a:prstGeom>
          <a:noFill/>
          <a:ln cap="flat" cmpd="sng" w="381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575" y="591350"/>
            <a:ext cx="2640541" cy="1980400"/>
          </a:xfrm>
          <a:prstGeom prst="rect">
            <a:avLst/>
          </a:prstGeom>
          <a:noFill/>
          <a:ln cap="flat" cmpd="sng" w="381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425" y="2881675"/>
            <a:ext cx="2534650" cy="1901002"/>
          </a:xfrm>
          <a:prstGeom prst="rect">
            <a:avLst/>
          </a:prstGeom>
          <a:noFill/>
          <a:ln cap="flat" cmpd="sng" w="381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6069449" y="2354913"/>
            <a:ext cx="3065451" cy="2299100"/>
          </a:xfrm>
          <a:prstGeom prst="rect">
            <a:avLst/>
          </a:prstGeom>
          <a:noFill/>
          <a:ln cap="flat" cmpd="sng" w="381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msupvcsocialchair@gmail.com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Webmaster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Madelyn Hunter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450" y="721625"/>
            <a:ext cx="3081626" cy="2311227"/>
          </a:xfrm>
          <a:prstGeom prst="rect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3" name="Google Shape;173;p26"/>
          <p:cNvPicPr preferRelativeResize="0"/>
          <p:nvPr/>
        </p:nvPicPr>
        <p:blipFill rotWithShape="1">
          <a:blip r:embed="rId4">
            <a:alphaModFix/>
          </a:blip>
          <a:srcRect b="2516" l="5831" r="4184" t="3586"/>
          <a:stretch/>
        </p:blipFill>
        <p:spPr>
          <a:xfrm>
            <a:off x="3449238" y="1394005"/>
            <a:ext cx="1871524" cy="2627269"/>
          </a:xfrm>
          <a:prstGeom prst="rect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0043" y="1573150"/>
            <a:ext cx="2742984" cy="36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41921" y="2571750"/>
            <a:ext cx="3467679" cy="2311225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6" name="Google Shape;176;p26"/>
          <p:cNvPicPr preferRelativeResize="0"/>
          <p:nvPr/>
        </p:nvPicPr>
        <p:blipFill rotWithShape="1">
          <a:blip r:embed="rId7">
            <a:alphaModFix/>
          </a:blip>
          <a:srcRect b="22447" l="26475" r="8665" t="12654"/>
          <a:stretch/>
        </p:blipFill>
        <p:spPr>
          <a:xfrm>
            <a:off x="4729475" y="-1049675"/>
            <a:ext cx="5286250" cy="3872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msupvcwebmaster@gmail.com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Symposium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Emma Davenport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188" name="Google Shape;1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825" y="2571750"/>
            <a:ext cx="2752501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175" y="266500"/>
            <a:ext cx="2469600" cy="272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1725" y="2571750"/>
            <a:ext cx="2645874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9825" y="266500"/>
            <a:ext cx="2423801" cy="272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>
            <p:ph type="title"/>
          </p:nvPr>
        </p:nvSpPr>
        <p:spPr>
          <a:xfrm>
            <a:off x="311700" y="427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msupvcsymposium@gmail.com</a:t>
            </a:r>
            <a:endParaRPr sz="2022">
              <a:solidFill>
                <a:schemeClr val="lt1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2088" y="304800"/>
            <a:ext cx="5959828" cy="397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PVC Advisor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Dr. Marc Seitz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id="203" name="Google Shape;20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" y="966600"/>
            <a:ext cx="2624329" cy="3931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025" y="41225"/>
            <a:ext cx="2513275" cy="227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 rotWithShape="1">
          <a:blip r:embed="rId5">
            <a:alphaModFix/>
          </a:blip>
          <a:srcRect b="14915" l="0" r="14886" t="0"/>
          <a:stretch/>
        </p:blipFill>
        <p:spPr>
          <a:xfrm>
            <a:off x="5950899" y="3059150"/>
            <a:ext cx="3136394" cy="203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3454" y="1335900"/>
            <a:ext cx="2965044" cy="2965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/>
        </p:nvSpPr>
        <p:spPr>
          <a:xfrm>
            <a:off x="2293950" y="0"/>
            <a:ext cx="45561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PVC Advisor</a:t>
            </a:r>
            <a:endParaRPr sz="4244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Dr. Derris Burnett</a:t>
            </a:r>
            <a:endParaRPr>
              <a:solidFill>
                <a:srgbClr val="672626"/>
              </a:solidFill>
            </a:endParaRPr>
          </a:p>
        </p:txBody>
      </p:sp>
      <p:pic>
        <p:nvPicPr>
          <p:cNvPr descr="A picture containing grass, outdoor, person&#10;&#10;Description automatically generated" id="212" name="Google Shape;2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800" y="1374525"/>
            <a:ext cx="3112525" cy="36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50" y="99500"/>
            <a:ext cx="1989150" cy="36401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wearing hats&#10;&#10;Description automatically generated with low confidence" id="214" name="Google Shape;21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800" y="161150"/>
            <a:ext cx="24765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building, outdoor, sign&#10;&#10;Description automatically generated" id="215" name="Google Shape;21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4000" y="2077800"/>
            <a:ext cx="3581400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72626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/>
        </p:nvSpPr>
        <p:spPr>
          <a:xfrm>
            <a:off x="111150" y="28300"/>
            <a:ext cx="8921700" cy="10536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Historic Overview of The Club</a:t>
            </a:r>
            <a:endParaRPr sz="4244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72626"/>
              </a:solidFill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210700" y="1561600"/>
            <a:ext cx="41769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General Body Meetings</a:t>
            </a: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: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Dinner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Speaker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APVMA Symposium</a:t>
            </a: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: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End of year trip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Academic Events</a:t>
            </a: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: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Suture Labs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VMCAS Prep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4572000" y="1617450"/>
            <a:ext cx="4412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Fundraiser:</a:t>
            </a:r>
            <a:endParaRPr sz="1600" u="sng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Critters &amp; Cornhole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Goat Yoga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Community Service:</a:t>
            </a:r>
            <a:endParaRPr sz="1600" u="sng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OCHS Humane Society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West Point Humane Society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layfair Display Medium"/>
              <a:buChar char="●"/>
            </a:pPr>
            <a:r>
              <a:rPr lang="en" sz="1600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Homeward Bound</a:t>
            </a:r>
            <a:endParaRPr sz="1600"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0513" y="420263"/>
            <a:ext cx="4302977" cy="430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 cap="flat" cmpd="sng" w="952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11">
                <a:latin typeface="Playfair Display"/>
                <a:ea typeface="Playfair Display"/>
                <a:cs typeface="Playfair Display"/>
                <a:sym typeface="Playfair Display"/>
              </a:rPr>
              <a:t>Membership Requirements</a:t>
            </a:r>
            <a:endParaRPr b="1" sz="321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25133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Active Membership:</a:t>
            </a:r>
            <a:endParaRPr b="1" u="sng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Pay Dues ($20 per semester or $35 for the year by October 5th.)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Attend 4 of the 6 meetings per semester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 Committee points (opportunities will be offered throughout the semester)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 Service Hours (from pre-approved community service list)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Sell Tickets to Critters and Cornhole Tournament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4" name="Google Shape;234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Alternative Membership:</a:t>
            </a:r>
            <a:endParaRPr b="1" u="sng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Pay Dues ($20 per semester or $35 for the year by October 5th.)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meeting attendance is required, but email the Secretary a copy of your schedule/time conflict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 Committee Points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 Service Hours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Sell an additional 2 tickets to Critters and Cornhole Tournament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 cap="flat" cmpd="sng" w="952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2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Service/Committees</a:t>
            </a:r>
            <a:endParaRPr b="1" sz="322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0" name="Google Shape;240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Service Opportunities:</a:t>
            </a:r>
            <a:endParaRPr b="1" u="sng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Oktibbeha County Humane Society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West Point Animal Shelter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Homeward Bound Transport/Cleaning Days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1" name="Google Shape;241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Committees:</a:t>
            </a:r>
            <a:endParaRPr b="1" u="sng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Fundraising Committee (Courtney)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Public Relations Committee (Andrea)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Social Committee (Jessica)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Pup N’ Suds/Academic Workshop (Hannah &amp; Zeta)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72626"/>
              </a:buClr>
              <a:buSzPts val="1400"/>
              <a:buFont typeface="Playfair Display"/>
              <a:buChar char="●"/>
            </a:pPr>
            <a:r>
              <a:rPr b="1" lang="en">
                <a:solidFill>
                  <a:srgbClr val="67262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Symposium (Emma)</a:t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rgbClr val="67262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20">
                <a:solidFill>
                  <a:srgbClr val="67262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Fall Meeting Dates</a:t>
            </a:r>
            <a:endParaRPr sz="3420">
              <a:solidFill>
                <a:srgbClr val="672626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290250" y="1641400"/>
            <a:ext cx="85635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September 7,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September 21,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October 5,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October 19,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November 2,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2626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November 16, 2022</a:t>
            </a:r>
            <a:endParaRPr sz="2200">
              <a:solidFill>
                <a:srgbClr val="672626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248" name="Google Shape;248;p36"/>
          <p:cNvSpPr txBox="1"/>
          <p:nvPr/>
        </p:nvSpPr>
        <p:spPr>
          <a:xfrm>
            <a:off x="224388" y="183950"/>
            <a:ext cx="8695200" cy="4710000"/>
          </a:xfrm>
          <a:prstGeom prst="rect">
            <a:avLst/>
          </a:prstGeom>
          <a:noFill/>
          <a:ln cap="flat" cmpd="sng" w="2857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6"/>
          <p:cNvSpPr txBox="1"/>
          <p:nvPr/>
        </p:nvSpPr>
        <p:spPr>
          <a:xfrm>
            <a:off x="398700" y="322400"/>
            <a:ext cx="8346600" cy="4433100"/>
          </a:xfrm>
          <a:prstGeom prst="rect">
            <a:avLst/>
          </a:prstGeom>
          <a:noFill/>
          <a:ln cap="flat" cmpd="sng" w="2857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500" y="528650"/>
            <a:ext cx="1340675" cy="13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 cap="flat" cmpd="sng" w="9525">
            <a:solidFill>
              <a:srgbClr val="67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11">
                <a:latin typeface="Playfair Display"/>
                <a:ea typeface="Playfair Display"/>
                <a:cs typeface="Playfair Display"/>
                <a:sym typeface="Playfair Display"/>
              </a:rPr>
              <a:t>GroupMe QR Code</a:t>
            </a:r>
            <a:endParaRPr b="1" sz="321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6" name="Google Shape;25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37"/>
          <p:cNvPicPr preferRelativeResize="0"/>
          <p:nvPr/>
        </p:nvPicPr>
        <p:blipFill rotWithShape="1">
          <a:blip r:embed="rId3">
            <a:alphaModFix/>
          </a:blip>
          <a:srcRect b="21460" l="0" r="0" t="24250"/>
          <a:stretch/>
        </p:blipFill>
        <p:spPr>
          <a:xfrm>
            <a:off x="3054100" y="1239400"/>
            <a:ext cx="3035800" cy="35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/>
          <p:nvPr>
            <p:ph type="title"/>
          </p:nvPr>
        </p:nvSpPr>
        <p:spPr>
          <a:xfrm>
            <a:off x="3418400" y="328100"/>
            <a:ext cx="5625600" cy="139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2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Contact </a:t>
            </a:r>
            <a:endParaRPr sz="342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2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Information</a:t>
            </a:r>
            <a:endParaRPr sz="342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263" name="Google Shape;263;p38"/>
          <p:cNvSpPr txBox="1"/>
          <p:nvPr/>
        </p:nvSpPr>
        <p:spPr>
          <a:xfrm>
            <a:off x="249300" y="2350475"/>
            <a:ext cx="8645400" cy="26544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President | Hope Drake | m</a:t>
            </a: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supvcpresident@gmail.com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Vice President | Courtney Storey | msupvcvicepresident@gmail.com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Treasurer | Zeta Mooney | m</a:t>
            </a: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supvcvtreasurer@gmail.com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Secretary | Hannah Brasher | m</a:t>
            </a: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supvcsecretary@gmail.com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Public Relations | Andrea Gonzalez Lopez | m</a:t>
            </a: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supvcpublicrelations@gmail.com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Social Chair | Jessica Moroso | 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supvcsocialchair@gmail.com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Webmaster | Madelyn Hunter | 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supvcwebmaster@gmail.com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Symposium | Emma Davenport | 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</a:t>
            </a:r>
            <a:r>
              <a:rPr lang="en" sz="19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supvcsymposium@gmail.com</a:t>
            </a:r>
            <a:endParaRPr sz="17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pic>
        <p:nvPicPr>
          <p:cNvPr id="264" name="Google Shape;2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133973" cy="2350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8"/>
          <p:cNvSpPr txBox="1"/>
          <p:nvPr/>
        </p:nvSpPr>
        <p:spPr>
          <a:xfrm>
            <a:off x="2540000" y="18732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